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58" r:id="rId5"/>
    <p:sldId id="390" r:id="rId6"/>
    <p:sldId id="394" r:id="rId7"/>
    <p:sldId id="388" r:id="rId8"/>
    <p:sldId id="389" r:id="rId9"/>
    <p:sldId id="387" r:id="rId10"/>
    <p:sldId id="391" r:id="rId11"/>
    <p:sldId id="393" r:id="rId12"/>
    <p:sldId id="28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D69EB1-4B6D-664B-B94F-93350FFAAE03}">
          <p14:sldIdLst>
            <p14:sldId id="258"/>
            <p14:sldId id="390"/>
            <p14:sldId id="394"/>
            <p14:sldId id="388"/>
            <p14:sldId id="389"/>
            <p14:sldId id="387"/>
            <p14:sldId id="391"/>
            <p14:sldId id="39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orient="horz" pos="2149">
          <p15:clr>
            <a:srgbClr val="A4A3A4"/>
          </p15:clr>
        </p15:guide>
        <p15:guide id="4" orient="horz" pos="1644">
          <p15:clr>
            <a:srgbClr val="A4A3A4"/>
          </p15:clr>
        </p15:guide>
        <p15:guide id="5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arina Boer" initials="CB" lastIdx="5" clrIdx="0">
    <p:extLst>
      <p:ext uri="{19B8F6BF-5375-455C-9EA6-DF929625EA0E}">
        <p15:presenceInfo xmlns:p15="http://schemas.microsoft.com/office/powerpoint/2012/main" userId="S::catharina.boer@service.nsw.gov.au::a53bc02a-24a0-48ea-9ae7-b96e41a25154" providerId="AD"/>
      </p:ext>
    </p:extLst>
  </p:cmAuthor>
  <p:cmAuthor id="2" name="Alex Nehme" initials="AN" lastIdx="4" clrIdx="1">
    <p:extLst>
      <p:ext uri="{19B8F6BF-5375-455C-9EA6-DF929625EA0E}">
        <p15:presenceInfo xmlns:p15="http://schemas.microsoft.com/office/powerpoint/2012/main" userId="S::alex.nehme@service.nsw.gov.au::1d05de64-23bf-48c5-80fd-3acffb3856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962"/>
    <a:srgbClr val="C60C3F"/>
    <a:srgbClr val="E11C3F"/>
    <a:srgbClr val="00AA93"/>
    <a:srgbClr val="2E3966"/>
    <a:srgbClr val="CA1B44"/>
    <a:srgbClr val="162355"/>
    <a:srgbClr val="C4012F"/>
    <a:srgbClr val="636463"/>
    <a:srgbClr val="265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29239-9A30-D516-28E2-6F5E0AE14D3D}" v="240" dt="2021-08-30T00:11:42.625"/>
    <p1510:client id="{28411A2A-7760-66D2-69A0-42EF77ECAC2E}" v="61" dt="2021-08-24T04:27:05.213"/>
    <p1510:client id="{3640F4E5-2D22-81E6-B026-89D53D3A86A0}" v="6" dt="2021-09-06T00:34:41.969"/>
    <p1510:client id="{6E785F3B-D530-215B-D1DA-7CC3FF985D78}" v="1332" dt="2021-08-04T07:55:24.024"/>
    <p1510:client id="{A75CE3E8-997A-69AE-6651-64F09F4C7B41}" v="14" dt="2021-08-18T05:41:06.585"/>
    <p1510:client id="{AE0EC93C-F736-DC4E-9B1E-766183BA3377}" v="60" dt="2021-08-23T05:39:01.781"/>
    <p1510:client id="{C2D49334-1CD6-640F-1440-A2850B294807}" v="21" dt="2021-08-04T21:26:41.276"/>
    <p1510:client id="{CD4D3B02-B9D0-B162-AAB1-0F800A5995ED}" v="273" dt="2021-08-06T04:56:35.298"/>
    <p1510:client id="{CEB22275-4C02-DE32-86FC-646F0BAD226B}" v="1237" dt="2021-08-24T07:35:11.736"/>
    <p1510:client id="{CF5634AB-948C-1256-D067-0316D0CEAC76}" v="140" dt="2021-08-29T23:15:41.686"/>
    <p1510:client id="{CF940096-40B5-4366-1F21-81A20A6910DD}" v="7" dt="2021-08-24T04:37:37.579"/>
    <p1510:client id="{D00A0A12-4806-B4A8-14AF-2B11FD19A41B}" v="18" dt="2021-08-25T22:56:17.712"/>
    <p1510:client id="{DC9C7DFF-81E8-1E87-1805-D0D4BBC44598}" v="51" dt="2021-08-08T12:18:43.715"/>
    <p1510:client id="{F317FF33-A9C0-382A-EE4F-C4D2716FFADD}" v="29" dt="2021-08-08T20:33:3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2610"/>
        <p:guide orient="horz" pos="1098"/>
        <p:guide orient="horz" pos="2149"/>
        <p:guide orient="horz" pos="1644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8996-DE20-4295-8280-FE80C0A98977}" type="datetimeFigureOut">
              <a:rPr lang="en-AU" smtClean="0"/>
              <a:pPr/>
              <a:t>17/09/2021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8519-4BEF-43A5-9FBA-E1E6F78C5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72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B3D8-0FC6-4269-B871-EF8FB8620B2D}" type="datetimeFigureOut">
              <a:rPr lang="en-AU" smtClean="0"/>
              <a:pPr/>
              <a:t>17/09/2021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A31D-2AA9-4C49-BD7A-CD1F76E286A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3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98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3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73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2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9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01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87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A31D-2AA9-4C49-BD7A-CD1F76E286A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46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F821D82-A3A0-8644-9AC1-E740C78E7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21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748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240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589" y="468739"/>
            <a:ext cx="2661192" cy="1065421"/>
          </a:xfrm>
        </p:spPr>
        <p:txBody>
          <a:bodyPr anchor="t" anchorCtr="0">
            <a:noAutofit/>
          </a:bodyPr>
          <a:lstStyle>
            <a:lvl1pPr algn="l">
              <a:defRPr sz="2400" b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Header Service NSW (24pt)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588" y="1835959"/>
            <a:ext cx="2661193" cy="372521"/>
          </a:xfrm>
        </p:spPr>
        <p:txBody>
          <a:bodyPr anchor="t">
            <a:normAutofit/>
          </a:bodyPr>
          <a:lstStyle>
            <a:lvl1pPr marL="0" indent="0">
              <a:buNone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Subheader</a:t>
            </a:r>
            <a:r>
              <a:rPr lang="en-US"/>
              <a:t> (18pt)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043333" y="4777740"/>
            <a:ext cx="897467" cy="259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970_PPT Template_No_Image_16x9_FA_NEW.pd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9" y="745"/>
            <a:ext cx="9216000" cy="5166152"/>
          </a:xfrm>
          <a:prstGeom prst="rect">
            <a:avLst/>
          </a:prstGeom>
        </p:spPr>
      </p:pic>
      <p:pic>
        <p:nvPicPr>
          <p:cNvPr id="8" name="Picture 7" descr="ServiceNSW_Wordmark Only_H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8" y="4370859"/>
            <a:ext cx="1387895" cy="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600" y="264900"/>
            <a:ext cx="6256915" cy="399037"/>
          </a:xfrm>
        </p:spPr>
        <p:txBody>
          <a:bodyPr bIns="0" anchor="t" anchorCtr="0">
            <a:noAutofit/>
          </a:bodyPr>
          <a:lstStyle>
            <a:lvl1pPr algn="l">
              <a:defRPr sz="1800" b="0" i="0" spc="0">
                <a:solidFill>
                  <a:srgbClr val="1929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Header (18pt)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4781" y="1406449"/>
            <a:ext cx="3569640" cy="3158515"/>
          </a:xfrm>
        </p:spPr>
        <p:txBody>
          <a:bodyPr>
            <a:normAutofit/>
          </a:bodyPr>
          <a:lstStyle>
            <a:lvl1pPr marL="88900" indent="-889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000" spc="0" baseline="0">
                <a:solidFill>
                  <a:srgbClr val="636463"/>
                </a:solidFill>
                <a:latin typeface="Arial"/>
                <a:cs typeface="Arial"/>
              </a:defRPr>
            </a:lvl1pPr>
            <a:lvl2pPr marL="180975" indent="-18097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000">
                <a:solidFill>
                  <a:srgbClr val="636463"/>
                </a:solidFill>
              </a:defRPr>
            </a:lvl2pPr>
            <a:lvl3pPr marL="914400" indent="0">
              <a:buFont typeface="Wingdings" charset="2"/>
              <a:buNone/>
              <a:defRPr sz="2000">
                <a:solidFill>
                  <a:srgbClr val="262626"/>
                </a:solidFill>
              </a:defRPr>
            </a:lvl3pPr>
            <a:lvl4pPr marL="13716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4pPr>
            <a:lvl5pPr marL="18288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List item 1</a:t>
            </a:r>
          </a:p>
          <a:p>
            <a:pPr lvl="0"/>
            <a:r>
              <a:rPr lang="en-US"/>
              <a:t>List item 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55600" y="1405865"/>
            <a:ext cx="3569641" cy="3159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spc="0">
                <a:solidFill>
                  <a:srgbClr val="636463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>
                <a:solidFill>
                  <a:srgbClr val="636463"/>
                </a:solidFill>
              </a:defRPr>
            </a:lvl2pPr>
            <a:lvl3pPr marL="914400" indent="0">
              <a:buFont typeface="Wingdings" charset="2"/>
              <a:buNone/>
              <a:defRPr sz="2000">
                <a:solidFill>
                  <a:srgbClr val="262626"/>
                </a:solidFill>
              </a:defRPr>
            </a:lvl3pPr>
            <a:lvl4pPr marL="13716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4pPr>
            <a:lvl5pPr marL="18288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599" y="1130375"/>
            <a:ext cx="3569641" cy="275490"/>
          </a:xfrm>
        </p:spPr>
        <p:txBody>
          <a:bodyPr vert="horz" lIns="91440" tIns="0" rIns="91440" bIns="45720" rtlCol="0" anchor="t" anchorCtr="0">
            <a:noAutofit/>
          </a:bodyPr>
          <a:lstStyle>
            <a:lvl1pPr marL="88900" indent="-88900">
              <a:defRPr lang="en-US" sz="1200" b="0" spc="0" smtClean="0">
                <a:solidFill>
                  <a:srgbClr val="E11C3F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err="1"/>
              <a:t>Subheader</a:t>
            </a:r>
            <a:r>
              <a:rPr lang="en-US"/>
              <a:t> (12pt)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4780" y="1129790"/>
            <a:ext cx="3569641" cy="275490"/>
          </a:xfrm>
        </p:spPr>
        <p:txBody>
          <a:bodyPr vert="horz" lIns="91440" tIns="0" rIns="91440" bIns="45720" rtlCol="0" anchor="t" anchorCtr="0">
            <a:noAutofit/>
          </a:bodyPr>
          <a:lstStyle>
            <a:lvl1pPr marL="88900" indent="-88900">
              <a:defRPr lang="en-US" sz="1200" b="0" spc="0" smtClean="0">
                <a:solidFill>
                  <a:srgbClr val="E11C3F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err="1"/>
              <a:t>Subheader</a:t>
            </a:r>
            <a:r>
              <a:rPr lang="en-US"/>
              <a:t> (12pt)</a:t>
            </a:r>
          </a:p>
        </p:txBody>
      </p:sp>
      <p:pic>
        <p:nvPicPr>
          <p:cNvPr id="11" name="Picture 10" descr="ServiceNSW_Wordmark Only_H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4" y="354013"/>
            <a:ext cx="129434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layout flow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99" y="1405864"/>
            <a:ext cx="7228932" cy="3158515"/>
          </a:xfrm>
        </p:spPr>
        <p:txBody>
          <a:bodyPr numCol="2" spcCol="36576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"/>
              <a:buNone/>
              <a:tabLst/>
              <a:defRPr sz="1000" spc="0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Pct val="50000"/>
              <a:buFont typeface="Arial"/>
              <a:buNone/>
              <a:defRPr sz="1000">
                <a:solidFill>
                  <a:srgbClr val="636463"/>
                </a:solidFill>
              </a:defRPr>
            </a:lvl2pPr>
            <a:lvl3pPr marL="914400" indent="0">
              <a:buFont typeface="Wingdings" charset="2"/>
              <a:buNone/>
              <a:defRPr sz="2000">
                <a:solidFill>
                  <a:srgbClr val="262626"/>
                </a:solidFill>
              </a:defRPr>
            </a:lvl3pPr>
            <a:lvl4pPr marL="13716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4pPr>
            <a:lvl5pPr marL="1828800" indent="0">
              <a:buFont typeface="Wingdings" charset="2"/>
              <a:buNone/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lacus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porta</a:t>
            </a:r>
            <a:r>
              <a:rPr lang="en-US"/>
              <a:t> et </a:t>
            </a:r>
            <a:r>
              <a:rPr lang="en-US" err="1"/>
              <a:t>luctus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a </a:t>
            </a:r>
            <a:r>
              <a:rPr lang="en-US" err="1"/>
              <a:t>leo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gravida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In </a:t>
            </a:r>
            <a:r>
              <a:rPr lang="en-US" err="1"/>
              <a:t>hac</a:t>
            </a:r>
            <a:r>
              <a:rPr lang="en-US"/>
              <a:t>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libero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5600" y="264900"/>
            <a:ext cx="6256915" cy="399037"/>
          </a:xfrm>
        </p:spPr>
        <p:txBody>
          <a:bodyPr bIns="0" anchor="t" anchorCtr="0">
            <a:noAutofit/>
          </a:bodyPr>
          <a:lstStyle>
            <a:lvl1pPr algn="l">
              <a:defRPr sz="1800" b="0" i="0" spc="0">
                <a:solidFill>
                  <a:srgbClr val="1929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Header (18pt) blue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599" y="1130375"/>
            <a:ext cx="3569641" cy="275490"/>
          </a:xfrm>
        </p:spPr>
        <p:txBody>
          <a:bodyPr vert="horz" lIns="91440" tIns="0" rIns="91440" bIns="45720" rtlCol="0" anchor="t" anchorCtr="0">
            <a:noAutofit/>
          </a:bodyPr>
          <a:lstStyle>
            <a:lvl1pPr marL="88900" indent="-88900">
              <a:defRPr lang="en-US" sz="1200" b="0" spc="0" smtClean="0">
                <a:solidFill>
                  <a:srgbClr val="E11C3F"/>
                </a:solidFill>
                <a:latin typeface="Arial"/>
                <a:ea typeface="+mj-ea"/>
                <a:cs typeface="Arial"/>
              </a:defRPr>
            </a:lvl1pPr>
            <a:lvl2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err="1"/>
              <a:t>Subheader</a:t>
            </a:r>
            <a:r>
              <a:rPr lang="en-US"/>
              <a:t> (12pt)</a:t>
            </a:r>
          </a:p>
        </p:txBody>
      </p:sp>
      <p:pic>
        <p:nvPicPr>
          <p:cNvPr id="8" name="Picture 7" descr="ServiceNSW_Wordmark Only_H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4" y="354013"/>
            <a:ext cx="129434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_BlokePhone_1_dark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6" b="16516"/>
          <a:stretch/>
        </p:blipFill>
        <p:spPr>
          <a:xfrm>
            <a:off x="0" y="1"/>
            <a:ext cx="918145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1588" y="481439"/>
            <a:ext cx="4581431" cy="1065421"/>
          </a:xfrm>
        </p:spPr>
        <p:txBody>
          <a:bodyPr anchor="t" anchorCtr="0">
            <a:noAutofit/>
          </a:bodyPr>
          <a:lstStyle>
            <a:lvl1pPr algn="l">
              <a:defRPr sz="2400" b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Header Service NSW (24pt)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588" y="1835959"/>
            <a:ext cx="2661193" cy="372521"/>
          </a:xfrm>
        </p:spPr>
        <p:txBody>
          <a:bodyPr anchor="t">
            <a:normAutofit/>
          </a:bodyPr>
          <a:lstStyle>
            <a:lvl1pPr marL="0" indent="0">
              <a:buNone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Subheader</a:t>
            </a:r>
            <a:r>
              <a:rPr lang="en-US"/>
              <a:t> (18pt)</a:t>
            </a:r>
          </a:p>
        </p:txBody>
      </p:sp>
      <p:pic>
        <p:nvPicPr>
          <p:cNvPr id="9" name="Picture 8" descr="ServiceNSW_Wordmark Only_Rev_H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68" y="354013"/>
            <a:ext cx="1294773" cy="4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970_PPT Female Cover Full 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6000" cy="51912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1588" y="481439"/>
            <a:ext cx="4581431" cy="1065421"/>
          </a:xfrm>
        </p:spPr>
        <p:txBody>
          <a:bodyPr anchor="t" anchorCtr="0">
            <a:noAutofit/>
          </a:bodyPr>
          <a:lstStyle>
            <a:lvl1pPr algn="l">
              <a:defRPr sz="2400" b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Header Service NSW (24pt)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588" y="1835959"/>
            <a:ext cx="2661193" cy="372521"/>
          </a:xfrm>
        </p:spPr>
        <p:txBody>
          <a:bodyPr anchor="t">
            <a:normAutofit/>
          </a:bodyPr>
          <a:lstStyle>
            <a:lvl1pPr marL="0" indent="0">
              <a:buNone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Subheader</a:t>
            </a:r>
            <a:r>
              <a:rPr lang="en-US"/>
              <a:t> (18pt)</a:t>
            </a:r>
          </a:p>
        </p:txBody>
      </p:sp>
      <p:pic>
        <p:nvPicPr>
          <p:cNvPr id="9" name="Picture 8" descr="ServiceNSW_Wordmark Only_Rev_H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68" y="354013"/>
            <a:ext cx="1294773" cy="4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1DA5-55F2-40D3-B419-631F81A7BC28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561EF8-1224-43F9-9074-96C48F6BA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957" y="1390491"/>
            <a:ext cx="8258144" cy="296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CA4E-069D-4351-A086-47231CC096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45CA75-65CF-428D-AAFD-249FBBE0F4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504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401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957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975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520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387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E89F3AD-FDFE-D749-A240-83A09DA8FC3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F821D82-A3A0-8644-9AC1-E740C78E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950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0185" y="4905659"/>
            <a:ext cx="8435515" cy="0"/>
          </a:xfrm>
          <a:prstGeom prst="line">
            <a:avLst/>
          </a:prstGeom>
          <a:ln w="6350" cmpd="sng">
            <a:solidFill>
              <a:srgbClr val="C60C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1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1" r:id="rId13"/>
    <p:sldLayoutId id="2147483692" r:id="rId14"/>
    <p:sldLayoutId id="2147483693" r:id="rId15"/>
    <p:sldLayoutId id="2147483694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w.gov.au/covid-19/covid-saf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sw.gov.au/covid-19/covid-safe/customer-record-keeping/setting-up-electronic-check-and-qr-codes" TargetMode="External"/><Relationship Id="rId5" Type="http://schemas.openxmlformats.org/officeDocument/2006/relationships/hyperlink" Target="https://www.nsw.gov.au/lost-qr-code" TargetMode="External"/><Relationship Id="rId4" Type="http://schemas.openxmlformats.org/officeDocument/2006/relationships/hyperlink" Target="http://www.nsw.gov.au/register-your-business-as-covid-saf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4396DD-056C-4479-8602-C8319BE9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4" y="468312"/>
            <a:ext cx="3543299" cy="1501682"/>
          </a:xfrm>
        </p:spPr>
        <p:txBody>
          <a:bodyPr/>
          <a:lstStyle/>
          <a:p>
            <a:r>
              <a:rPr lang="en-AU"/>
              <a:t>COVID-19 support package for business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622480-C473-484E-B5CA-E86605EAF64C}"/>
              </a:ext>
            </a:extLst>
          </p:cNvPr>
          <p:cNvSpPr txBox="1">
            <a:spLocks/>
          </p:cNvSpPr>
          <p:nvPr/>
        </p:nvSpPr>
        <p:spPr>
          <a:xfrm>
            <a:off x="371891" y="2219506"/>
            <a:ext cx="23982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September 2021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" y="148781"/>
            <a:ext cx="6256915" cy="399037"/>
          </a:xfrm>
        </p:spPr>
        <p:txBody>
          <a:bodyPr/>
          <a:lstStyle/>
          <a:p>
            <a:r>
              <a:rPr lang="en-AU" b="1" dirty="0">
                <a:latin typeface="Arial"/>
                <a:cs typeface="Arial"/>
              </a:rPr>
              <a:t>Overview of COVID-19 Business Support Package</a:t>
            </a:r>
            <a:endParaRPr lang="en-AU" dirty="0">
              <a:latin typeface="Arial"/>
              <a:cs typeface="Arial"/>
            </a:endParaRPr>
          </a:p>
          <a:p>
            <a:endParaRPr lang="en-AU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9B73DC-DCB6-467B-BEB2-EC491EE488FF}"/>
              </a:ext>
            </a:extLst>
          </p:cNvPr>
          <p:cNvSpPr txBox="1">
            <a:spLocks/>
          </p:cNvSpPr>
          <p:nvPr/>
        </p:nvSpPr>
        <p:spPr>
          <a:xfrm>
            <a:off x="95887" y="543833"/>
            <a:ext cx="7880003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09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193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29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838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548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258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9678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677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sz="1400" kern="0" dirty="0">
                <a:solidFill>
                  <a:srgbClr val="C00000"/>
                </a:solidFill>
              </a:rPr>
              <a:t>State Governments </a:t>
            </a:r>
            <a:r>
              <a:rPr lang="en-AU" sz="1400" b="0" kern="0" dirty="0">
                <a:solidFill>
                  <a:srgbClr val="C00000"/>
                </a:solidFill>
              </a:rPr>
              <a:t>provide </a:t>
            </a:r>
            <a:r>
              <a:rPr lang="en-AU" sz="1400" kern="0" dirty="0">
                <a:solidFill>
                  <a:srgbClr val="C00000"/>
                </a:solidFill>
              </a:rPr>
              <a:t>business support</a:t>
            </a:r>
            <a:r>
              <a:rPr lang="en-AU" sz="1400" b="0" kern="0" dirty="0">
                <a:solidFill>
                  <a:srgbClr val="C00000"/>
                </a:solidFill>
              </a:rPr>
              <a:t>,</a:t>
            </a:r>
            <a:endParaRPr lang="en-AU" sz="1400" kern="0" dirty="0">
              <a:solidFill>
                <a:srgbClr val="C00000"/>
              </a:solidFill>
            </a:endParaRPr>
          </a:p>
          <a:p>
            <a:pPr defTabSz="914400"/>
            <a:r>
              <a:rPr lang="en-AU" sz="1400" kern="0" dirty="0">
                <a:solidFill>
                  <a:srgbClr val="C00000"/>
                </a:solidFill>
              </a:rPr>
              <a:t>Commonwealth </a:t>
            </a:r>
            <a:r>
              <a:rPr lang="en-AU" sz="1400" b="0" kern="0" dirty="0">
                <a:solidFill>
                  <a:srgbClr val="C00000"/>
                </a:solidFill>
              </a:rPr>
              <a:t>provides</a:t>
            </a:r>
            <a:r>
              <a:rPr lang="en-AU" sz="1400" kern="0" dirty="0">
                <a:solidFill>
                  <a:srgbClr val="C00000"/>
                </a:solidFill>
              </a:rPr>
              <a:t> individual income-support</a:t>
            </a:r>
            <a:endParaRPr lang="en-AU" sz="1400" kern="0" dirty="0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5448F6-0D63-4C8E-83A7-7641A118725D}"/>
              </a:ext>
            </a:extLst>
          </p:cNvPr>
          <p:cNvGrpSpPr/>
          <p:nvPr/>
        </p:nvGrpSpPr>
        <p:grpSpPr>
          <a:xfrm>
            <a:off x="113141" y="1887029"/>
            <a:ext cx="8746414" cy="2746405"/>
            <a:chOff x="383395" y="2065661"/>
            <a:chExt cx="9102126" cy="29197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CEDB43-A402-45FE-B226-0924C2AD4987}"/>
                </a:ext>
              </a:extLst>
            </p:cNvPr>
            <p:cNvGrpSpPr/>
            <p:nvPr/>
          </p:nvGrpSpPr>
          <p:grpSpPr>
            <a:xfrm>
              <a:off x="383395" y="2070739"/>
              <a:ext cx="2151244" cy="2884314"/>
              <a:chOff x="383395" y="2070739"/>
              <a:chExt cx="2912375" cy="28843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5B29F-F269-4C7D-900B-F123325E9B2A}"/>
                  </a:ext>
                </a:extLst>
              </p:cNvPr>
              <p:cNvSpPr/>
              <p:nvPr/>
            </p:nvSpPr>
            <p:spPr>
              <a:xfrm>
                <a:off x="383395" y="2070739"/>
                <a:ext cx="2912375" cy="34851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09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4193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129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0838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548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258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39678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1677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AU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Business Grants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89F826-331E-4106-B4BD-6BE7692C48A2}"/>
                  </a:ext>
                </a:extLst>
              </p:cNvPr>
              <p:cNvSpPr/>
              <p:nvPr/>
            </p:nvSpPr>
            <p:spPr>
              <a:xfrm>
                <a:off x="383395" y="2422662"/>
                <a:ext cx="2912375" cy="2532391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09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4193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129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0838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548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258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39678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1677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000">
                    <a:solidFill>
                      <a:srgbClr val="000000"/>
                    </a:solidFill>
                    <a:latin typeface="Arial"/>
                    <a:cs typeface="Arial"/>
                  </a:rPr>
                  <a:t>One-off grants :</a:t>
                </a:r>
                <a:br>
                  <a:rPr lang="en-AU" sz="1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AU" sz="1000" dirty="0">
                    <a:latin typeface="Arial"/>
                    <a:cs typeface="Arial"/>
                  </a:rPr>
                </a:br>
                <a:r>
                  <a:rPr lang="en-AU" sz="1000">
                    <a:solidFill>
                      <a:srgbClr val="000000"/>
                    </a:solidFill>
                    <a:latin typeface="Arial"/>
                    <a:cs typeface="Arial"/>
                  </a:rPr>
                  <a:t>Tier 1: $7,500, for turnover decline of at least 30%</a:t>
                </a:r>
                <a:br>
                  <a:rPr lang="en-AU" sz="1000" dirty="0">
                    <a:latin typeface="Arial"/>
                    <a:cs typeface="Arial"/>
                  </a:rPr>
                </a:br>
                <a:endParaRPr lang="en-AU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AU" sz="1000" dirty="0">
                    <a:solidFill>
                      <a:srgbClr val="000000"/>
                    </a:solidFill>
                    <a:latin typeface="Arial"/>
                    <a:cs typeface="Arial"/>
                  </a:rPr>
                  <a:t>Tier 2: $10,500, for turnover </a:t>
                </a:r>
                <a:r>
                  <a:rPr lang="en-AU" sz="1000">
                    <a:solidFill>
                      <a:srgbClr val="000000"/>
                    </a:solidFill>
                    <a:latin typeface="Arial"/>
                    <a:cs typeface="Arial"/>
                  </a:rPr>
                  <a:t>decline of at least 50%; or</a:t>
                </a:r>
                <a:br>
                  <a:rPr lang="en-AU" sz="1000" dirty="0">
                    <a:latin typeface="Arial"/>
                    <a:cs typeface="Arial"/>
                  </a:rPr>
                </a:br>
                <a:endParaRPr lang="en-AU" sz="1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lvl="0"/>
                <a:r>
                  <a:rPr lang="en-AU" sz="1000" dirty="0">
                    <a:solidFill>
                      <a:srgbClr val="000000"/>
                    </a:solidFill>
                    <a:latin typeface="Arial"/>
                    <a:cs typeface="Arial"/>
                  </a:rPr>
                  <a:t>Tier 3: $15,000, for turnover decline of at least 70%</a:t>
                </a:r>
                <a:br>
                  <a:rPr lang="en-AU" sz="1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AU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tabLst>
                    <a:tab pos="2865755" algn="ctr"/>
                    <a:tab pos="5731510" algn="r"/>
                  </a:tabLst>
                </a:pPr>
                <a:r>
                  <a:rPr lang="en-AU" sz="1000" dirty="0">
                    <a:solidFill>
                      <a:srgbClr val="000000"/>
                    </a:solidFill>
                    <a:latin typeface="Arial"/>
                    <a:cs typeface="Arial"/>
                  </a:rPr>
                  <a:t>Covers first three weeks of </a:t>
                </a:r>
                <a:r>
                  <a:rPr lang="en-AU" sz="1000">
                    <a:solidFill>
                      <a:srgbClr val="000000"/>
                    </a:solidFill>
                    <a:latin typeface="Arial"/>
                    <a:cs typeface="Arial"/>
                  </a:rPr>
                  <a:t>lockdown, June 26 to July 17</a:t>
                </a:r>
              </a:p>
              <a:p>
                <a:pPr>
                  <a:tabLst>
                    <a:tab pos="2865755" algn="ctr"/>
                    <a:tab pos="5731510" algn="r"/>
                  </a:tabLst>
                </a:pPr>
                <a:endParaRPr lang="en-AU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0370E1-EB8F-49F6-998D-12CB1DA15B42}"/>
                </a:ext>
              </a:extLst>
            </p:cNvPr>
            <p:cNvGrpSpPr/>
            <p:nvPr/>
          </p:nvGrpSpPr>
          <p:grpSpPr>
            <a:xfrm>
              <a:off x="2659727" y="2067682"/>
              <a:ext cx="2153087" cy="2862862"/>
              <a:chOff x="2451148" y="2067715"/>
              <a:chExt cx="2833807" cy="285682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CA0F6B8-0550-46BC-8858-B5E73A8C308B}"/>
                  </a:ext>
                </a:extLst>
              </p:cNvPr>
              <p:cNvSpPr/>
              <p:nvPr/>
            </p:nvSpPr>
            <p:spPr>
              <a:xfrm>
                <a:off x="2452642" y="2067715"/>
                <a:ext cx="2831214" cy="333923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09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4193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129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0838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548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258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39678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1677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AU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Micro-Business Grants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928ACD-F8EE-4D61-B392-62CD47B812B1}"/>
                  </a:ext>
                </a:extLst>
              </p:cNvPr>
              <p:cNvSpPr/>
              <p:nvPr/>
            </p:nvSpPr>
            <p:spPr>
              <a:xfrm>
                <a:off x="2451148" y="2410413"/>
                <a:ext cx="2833807" cy="2514125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709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4193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129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08387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8548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62580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39678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16775" algn="l" defTabSz="954193" rtl="0" eaLnBrk="1" latinLnBrk="0" hangingPunct="1">
                  <a:defRPr sz="1879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000">
                    <a:solidFill>
                      <a:srgbClr val="000000"/>
                    </a:solidFill>
                    <a:latin typeface="Arial"/>
                    <a:ea typeface="+mn-lt"/>
                    <a:cs typeface="+mn-lt"/>
                  </a:rPr>
                  <a:t>Fortnightly payments of $1,500 to help impacted micro businesses and not-for-profits with a turnover of more than $30,000 and less than  $75,000</a:t>
                </a:r>
                <a:r>
                  <a:rPr lang="en-AU" sz="1000">
                    <a:solidFill>
                      <a:srgbClr val="000000"/>
                    </a:solidFill>
                    <a:latin typeface="Arial"/>
                    <a:cs typeface="Arial"/>
                  </a:rPr>
                  <a:t>.</a:t>
                </a:r>
                <a:endParaRPr lang="en-US" sz="1000">
                  <a:latin typeface="Arial"/>
                  <a:cs typeface="Arial"/>
                </a:endParaRPr>
              </a:p>
              <a:p>
                <a:endParaRPr lang="en-AU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AU" sz="1000" dirty="0">
                    <a:solidFill>
                      <a:srgbClr val="000000"/>
                    </a:solidFill>
                    <a:latin typeface="Arial"/>
                    <a:cs typeface="Arial"/>
                  </a:rPr>
                  <a:t>Non-employing businesses cannot claim both micro-grant and COVID disaster payment for the same period.</a:t>
                </a:r>
              </a:p>
              <a:p>
                <a:endParaRPr lang="en-A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36B86F-3E9B-4B4B-84BF-5DF7275D6969}"/>
                </a:ext>
              </a:extLst>
            </p:cNvPr>
            <p:cNvSpPr/>
            <p:nvPr/>
          </p:nvSpPr>
          <p:spPr>
            <a:xfrm>
              <a:off x="5030804" y="2065661"/>
              <a:ext cx="2154384" cy="33745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="1" err="1">
                  <a:latin typeface="Arial" panose="020B0604020202020204" pitchFamily="34" charset="0"/>
                  <a:cs typeface="Arial" panose="020B0604020202020204" pitchFamily="34" charset="0"/>
                </a:rPr>
                <a:t>JobSaver</a:t>
              </a:r>
              <a:r>
                <a:rPr lang="en-AU" sz="1200" b="1">
                  <a:latin typeface="Arial" panose="020B0604020202020204" pitchFamily="34" charset="0"/>
                  <a:cs typeface="Arial" panose="020B0604020202020204" pitchFamily="34" charset="0"/>
                </a:rPr>
                <a:t> (SME)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2BC627-6FF4-40BD-9E69-2DEAC2167FE7}"/>
                </a:ext>
              </a:extLst>
            </p:cNvPr>
            <p:cNvSpPr/>
            <p:nvPr/>
          </p:nvSpPr>
          <p:spPr>
            <a:xfrm>
              <a:off x="7318450" y="2065661"/>
              <a:ext cx="2149193" cy="34078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="1" err="1">
                  <a:latin typeface="Arial" panose="020B0604020202020204" pitchFamily="34" charset="0"/>
                  <a:cs typeface="Arial" panose="020B0604020202020204" pitchFamily="34" charset="0"/>
                </a:rPr>
                <a:t>JobSaver</a:t>
              </a:r>
              <a:r>
                <a:rPr lang="en-AU" sz="1200" b="1">
                  <a:latin typeface="Arial" panose="020B0604020202020204" pitchFamily="34" charset="0"/>
                  <a:cs typeface="Arial" panose="020B0604020202020204" pitchFamily="34" charset="0"/>
                </a:rPr>
                <a:t>+ Hospitality</a:t>
              </a:r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EDA89DD2-B004-4571-8D31-75FB1A27341E}"/>
                </a:ext>
              </a:extLst>
            </p:cNvPr>
            <p:cNvSpPr txBox="1"/>
            <p:nvPr/>
          </p:nvSpPr>
          <p:spPr>
            <a:xfrm>
              <a:off x="5030803" y="2420438"/>
              <a:ext cx="2154274" cy="2552159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>
                  <a:solidFill>
                    <a:srgbClr val="000000"/>
                  </a:solidFill>
                  <a:latin typeface="Arial"/>
                  <a:cs typeface="Arial"/>
                </a:rPr>
                <a:t>Fortnightly payments of 40% of pre-COVID payroll ($1,500- $100,000pw) to help maintain employee headcount and provide cashflow support to </a:t>
              </a:r>
              <a:r>
                <a:rPr lang="en-AU" sz="1000" b="1">
                  <a:solidFill>
                    <a:srgbClr val="000000"/>
                  </a:solidFill>
                  <a:latin typeface="Arial"/>
                  <a:cs typeface="Arial"/>
                </a:rPr>
                <a:t>small and medium </a:t>
              </a:r>
              <a:r>
                <a:rPr lang="en-AU" sz="1000">
                  <a:solidFill>
                    <a:srgbClr val="000000"/>
                  </a:solidFill>
                  <a:latin typeface="Arial"/>
                  <a:cs typeface="Arial"/>
                </a:rPr>
                <a:t>sized businesses &amp; NFPs.</a:t>
              </a:r>
              <a:endParaRPr lang="en-US" sz="1000">
                <a:latin typeface="Arial"/>
                <a:ea typeface="+mn-lt"/>
                <a:cs typeface="+mn-lt"/>
              </a:endParaRPr>
            </a:p>
            <a:p>
              <a:endParaRPr lang="en-AU" sz="1000" dirty="0">
                <a:latin typeface="Arial"/>
                <a:ea typeface="+mn-lt"/>
                <a:cs typeface="+mn-lt"/>
              </a:endParaRPr>
            </a:p>
            <a:p>
              <a:r>
                <a:rPr lang="en-AU" sz="1000">
                  <a:solidFill>
                    <a:srgbClr val="000000"/>
                  </a:solidFill>
                  <a:latin typeface="Arial"/>
                  <a:cs typeface="Arial"/>
                </a:rPr>
                <a:t>Non-employing businesses &amp; NFPs receive $1,000pw. </a:t>
              </a:r>
              <a:endParaRPr lang="en-US" sz="1000">
                <a:latin typeface="Arial"/>
                <a:ea typeface="+mn-lt"/>
                <a:cs typeface="Arial"/>
              </a:endParaRPr>
            </a:p>
            <a:p>
              <a:endParaRPr lang="en-AU" sz="1000" dirty="0">
                <a:latin typeface="Arial"/>
                <a:ea typeface="+mn-lt"/>
                <a:cs typeface="+mn-lt"/>
              </a:endParaRPr>
            </a:p>
            <a:p>
              <a:r>
                <a:rPr lang="en-AU" sz="1000" dirty="0">
                  <a:solidFill>
                    <a:srgbClr val="000000"/>
                  </a:solidFill>
                  <a:latin typeface="Arial"/>
                  <a:cs typeface="Arial"/>
                </a:rPr>
                <a:t>All businesses must maintain employee headcount </a:t>
              </a:r>
              <a:r>
                <a:rPr lang="en-AU" sz="1000">
                  <a:solidFill>
                    <a:srgbClr val="000000"/>
                  </a:solidFill>
                  <a:latin typeface="Arial"/>
                  <a:cs typeface="Arial"/>
                </a:rPr>
                <a:t>while receiving JobSaver.</a:t>
              </a:r>
            </a:p>
            <a:p>
              <a:endParaRPr lang="en-AU" sz="1000" dirty="0">
                <a:latin typeface="Arial"/>
                <a:ea typeface="+mn-lt"/>
                <a:cs typeface="Arial"/>
              </a:endParaRP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8C093EC9-FB74-450E-8FB5-30C4EDA601EF}"/>
                </a:ext>
              </a:extLst>
            </p:cNvPr>
            <p:cNvSpPr txBox="1"/>
            <p:nvPr/>
          </p:nvSpPr>
          <p:spPr>
            <a:xfrm>
              <a:off x="7330553" y="2433229"/>
              <a:ext cx="2154968" cy="2552159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>
                  <a:solidFill>
                    <a:srgbClr val="000000"/>
                  </a:solidFill>
                  <a:latin typeface="Arial"/>
                  <a:ea typeface="+mn-lt"/>
                  <a:cs typeface="+mn-lt"/>
                </a:rPr>
                <a:t>Fortnightly payments of 40% of pre-COVID payroll (up to $500,000pw) to help maintain employee headcount and provide cashflow support to large businesses in hospitality, tourism and recreation.</a:t>
              </a:r>
              <a:endParaRPr lang="en-US" sz="1000">
                <a:latin typeface="Arial"/>
                <a:ea typeface="+mn-lt"/>
                <a:cs typeface="+mn-lt"/>
              </a:endParaRPr>
            </a:p>
            <a:p>
              <a:endParaRPr lang="en-AU" sz="1000" dirty="0">
                <a:latin typeface="Arial"/>
                <a:ea typeface="+mn-lt"/>
                <a:cs typeface="+mn-lt"/>
              </a:endParaRPr>
            </a:p>
            <a:p>
              <a:r>
                <a:rPr lang="en-AU" sz="1000">
                  <a:solidFill>
                    <a:srgbClr val="000000"/>
                  </a:solidFill>
                  <a:latin typeface="Arial"/>
                  <a:ea typeface="+mn-lt"/>
                  <a:cs typeface="+mn-lt"/>
                </a:rPr>
                <a:t>Businesses must demonstrate turnover decline of at least 50%.</a:t>
              </a:r>
              <a:endParaRPr lang="en-US" sz="1000">
                <a:latin typeface="Arial"/>
                <a:ea typeface="+mn-lt"/>
                <a:cs typeface="+mn-lt"/>
              </a:endParaRPr>
            </a:p>
            <a:p>
              <a:endParaRPr lang="en-AU" sz="1000" dirty="0">
                <a:latin typeface="Arial"/>
                <a:ea typeface="+mn-lt"/>
                <a:cs typeface="+mn-lt"/>
              </a:endParaRPr>
            </a:p>
            <a:p>
              <a:r>
                <a:rPr lang="en-AU" sz="1000">
                  <a:solidFill>
                    <a:srgbClr val="000000"/>
                  </a:solidFill>
                  <a:latin typeface="Arial"/>
                  <a:ea typeface="+mn-lt"/>
                  <a:cs typeface="+mn-lt"/>
                </a:rPr>
                <a:t>All businesses must maintain employee headcount while receiving JobSaver.</a:t>
              </a:r>
              <a:endParaRPr lang="en-US" sz="1000">
                <a:latin typeface="Arial"/>
                <a:ea typeface="+mn-lt"/>
                <a:cs typeface="+mn-lt"/>
              </a:endParaRPr>
            </a:p>
          </p:txBody>
        </p:sp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id="{9CCE6562-8EFE-41F9-B34B-90056619565F}"/>
              </a:ext>
            </a:extLst>
          </p:cNvPr>
          <p:cNvSpPr txBox="1"/>
          <p:nvPr/>
        </p:nvSpPr>
        <p:spPr>
          <a:xfrm>
            <a:off x="273713" y="1491171"/>
            <a:ext cx="139567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09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193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29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838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548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258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9678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677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latin typeface="Arial"/>
                <a:cs typeface="Arial"/>
              </a:rPr>
              <a:t>One-off payment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E8A690F-77CD-4F18-9A23-757817FE785E}"/>
              </a:ext>
            </a:extLst>
          </p:cNvPr>
          <p:cNvSpPr txBox="1"/>
          <p:nvPr/>
        </p:nvSpPr>
        <p:spPr>
          <a:xfrm>
            <a:off x="4815560" y="1188006"/>
            <a:ext cx="174910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09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193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29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838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548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258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9678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677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latin typeface="Arial"/>
                <a:cs typeface="Arial"/>
              </a:rPr>
              <a:t>Recurring payments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E134D01-AB0C-4E29-9EB1-8B3DD7A090E0}"/>
              </a:ext>
            </a:extLst>
          </p:cNvPr>
          <p:cNvSpPr/>
          <p:nvPr/>
        </p:nvSpPr>
        <p:spPr>
          <a:xfrm rot="16200000">
            <a:off x="5450097" y="-1675799"/>
            <a:ext cx="276998" cy="65686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09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193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29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8387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548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2580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9678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6775" algn="l" defTabSz="954193" rtl="0" eaLnBrk="1" latinLnBrk="0" hangingPunct="1"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24D47C-A006-4166-94AC-EB7E8F3EECCA}"/>
              </a:ext>
            </a:extLst>
          </p:cNvPr>
          <p:cNvGrpSpPr/>
          <p:nvPr/>
        </p:nvGrpSpPr>
        <p:grpSpPr>
          <a:xfrm>
            <a:off x="383395" y="5431516"/>
            <a:ext cx="11408169" cy="1138334"/>
            <a:chOff x="383395" y="5431516"/>
            <a:chExt cx="11118095" cy="11383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91D83F-F9C9-4635-8FE1-BFD8182307C8}"/>
                </a:ext>
              </a:extLst>
            </p:cNvPr>
            <p:cNvSpPr/>
            <p:nvPr/>
          </p:nvSpPr>
          <p:spPr>
            <a:xfrm>
              <a:off x="2556666" y="5431516"/>
              <a:ext cx="8944824" cy="1138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Fortnightly tax-free payments from Cwlth for individuals who lost work due to NSW COVID-19 public health orders:</a:t>
              </a:r>
            </a:p>
            <a:p>
              <a:pPr marL="171450" indent="-171450">
                <a:buFontTx/>
                <a:buChar char="-"/>
              </a:pPr>
              <a:r>
                <a:rPr lang="en-A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$450 per week if you have lost between 8-20 hours</a:t>
              </a:r>
            </a:p>
            <a:p>
              <a:pPr marL="171450" indent="-171450">
                <a:buFontTx/>
                <a:buChar char="-"/>
              </a:pPr>
              <a:r>
                <a:rPr lang="en-A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$750 per week if you have lost over 20 hours </a:t>
              </a:r>
            </a:p>
            <a:p>
              <a:r>
                <a:rPr lang="en-A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payments of $200 for eligible Centrelink recipients (on top of existing income-support)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9387CE-ED4B-4B91-9B34-893B2FD8DC2B}"/>
                </a:ext>
              </a:extLst>
            </p:cNvPr>
            <p:cNvSpPr/>
            <p:nvPr/>
          </p:nvSpPr>
          <p:spPr>
            <a:xfrm>
              <a:off x="383395" y="5431516"/>
              <a:ext cx="2173271" cy="113833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709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4193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129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08387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8548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62580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39678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16775" algn="l" defTabSz="954193" rtl="0" eaLnBrk="1" latinLnBrk="0" hangingPunct="1">
                <a:defRPr sz="1879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500" b="1">
                  <a:latin typeface="Arial" panose="020B0604020202020204" pitchFamily="34" charset="0"/>
                  <a:cs typeface="Arial" panose="020B0604020202020204" pitchFamily="34" charset="0"/>
                </a:rPr>
                <a:t>COVID-19 Disaster Payment (Cwlth administered)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1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5" y="856920"/>
            <a:ext cx="6256915" cy="399037"/>
          </a:xfrm>
        </p:spPr>
        <p:txBody>
          <a:bodyPr/>
          <a:lstStyle/>
          <a:p>
            <a:r>
              <a:rPr lang="en-AU" b="1">
                <a:latin typeface="Arial"/>
                <a:cs typeface="Arial"/>
              </a:rPr>
              <a:t>2021 COVID-19 Business grant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252009" y="1355638"/>
            <a:ext cx="7310885" cy="22238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2021 COVID-19 business grant provides support for businesses that experienced reduced demand or had to close due to the current restrictions.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For businesses, sole traders and 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not-for-profit 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organisations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with aggregated turnover between $75k and $50m for the year ended 30 June 2020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Grants of $7,500 (30% decline), $10,500 (50% decline) or $15,000 (70% decline)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  <a:latin typeface="Arial"/>
                <a:cs typeface="Arial"/>
              </a:rPr>
              <a:t>These grants are available depending on the decline in turnover experienced over a minimum 2-week period </a:t>
            </a:r>
            <a:r>
              <a:rPr lang="en-AU" sz="1200" b="1" dirty="0">
                <a:solidFill>
                  <a:schemeClr val="tx1"/>
                </a:solidFill>
                <a:latin typeface="Arial"/>
                <a:cs typeface="Arial"/>
              </a:rPr>
              <a:t>from 26 June 2021 to 17 July 2021</a:t>
            </a:r>
            <a:r>
              <a:rPr lang="en-AU" sz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AU"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compared to the same period in 2019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, or the same period in 2020,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or the two weeks immediately prior to any restrictions of 12–25 June 2021 (inclusive)</a:t>
            </a:r>
            <a:endParaRPr lang="en-AU" sz="120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AU" sz="120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100"/>
              </a:spcAft>
            </a:pPr>
            <a:endParaRPr lang="en-US" sz="1200">
              <a:solidFill>
                <a:schemeClr val="tx1"/>
              </a:solidFill>
            </a:endParaRPr>
          </a:p>
          <a:p>
            <a:pPr>
              <a:spcAft>
                <a:spcPts val="100"/>
              </a:spcAft>
            </a:pPr>
            <a:endParaRPr lang="en-US" sz="1200" b="1">
              <a:solidFill>
                <a:srgbClr val="000000"/>
              </a:solidFill>
            </a:endParaRPr>
          </a:p>
          <a:p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DCCC-E357-4289-B7AB-3550F9461616}"/>
              </a:ext>
            </a:extLst>
          </p:cNvPr>
          <p:cNvSpPr txBox="1"/>
          <p:nvPr/>
        </p:nvSpPr>
        <p:spPr>
          <a:xfrm>
            <a:off x="255348" y="3869141"/>
            <a:ext cx="78448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200" b="1" dirty="0">
                <a:latin typeface="Arial"/>
                <a:ea typeface="+mn-lt"/>
                <a:cs typeface="+mn-lt"/>
              </a:rPr>
              <a:t>Only one application can be submitted for a single ABN</a:t>
            </a:r>
          </a:p>
          <a:p>
            <a:r>
              <a:rPr lang="en-AU" sz="1200" b="1" dirty="0">
                <a:latin typeface="Arial"/>
                <a:ea typeface="+mn-lt"/>
                <a:cs typeface="+mn-lt"/>
              </a:rPr>
              <a:t>Only one application is permitted where there are multiple businesses under a single ABN</a:t>
            </a:r>
          </a:p>
          <a:p>
            <a:endParaRPr lang="en-AU" sz="1200" b="1">
              <a:latin typeface="Arial"/>
              <a:cs typeface="Calibri"/>
            </a:endParaRPr>
          </a:p>
          <a:p>
            <a:r>
              <a:rPr lang="en-AU" sz="1200" b="1" dirty="0">
                <a:latin typeface="Arial"/>
                <a:cs typeface="Calibri"/>
              </a:rPr>
              <a:t>Check your eligibility by going to the Service NSW website</a:t>
            </a:r>
          </a:p>
        </p:txBody>
      </p:sp>
    </p:spTree>
    <p:extLst>
      <p:ext uri="{BB962C8B-B14F-4D97-AF65-F5344CB8AC3E}">
        <p14:creationId xmlns:p14="http://schemas.microsoft.com/office/powerpoint/2010/main" val="12471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0" y="473597"/>
            <a:ext cx="6256915" cy="399037"/>
          </a:xfrm>
        </p:spPr>
        <p:txBody>
          <a:bodyPr/>
          <a:lstStyle/>
          <a:p>
            <a:r>
              <a:rPr lang="en-AU" b="1">
                <a:latin typeface="Arial"/>
                <a:cs typeface="Arial"/>
              </a:rPr>
              <a:t>JobSaver</a:t>
            </a:r>
            <a:endParaRPr lang="en-AU" b="1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FD1BC2-2F97-4094-AB4F-7665A67AE179}"/>
              </a:ext>
            </a:extLst>
          </p:cNvPr>
          <p:cNvSpPr txBox="1">
            <a:spLocks/>
          </p:cNvSpPr>
          <p:nvPr/>
        </p:nvSpPr>
        <p:spPr>
          <a:xfrm>
            <a:off x="290445" y="977969"/>
            <a:ext cx="8194697" cy="2854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kern="1200" spc="0">
                <a:solidFill>
                  <a:srgbClr val="63646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Arial"/>
                <a:cs typeface="Arial"/>
              </a:rPr>
              <a:t>J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obSaver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provides cash flow support to impacted businesses to help maintain their NSW employee headcount on 13 July 2021.</a:t>
            </a:r>
          </a:p>
          <a:p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Eligible businesses and not-for-profit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organisations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with employees will receive fortnightly payments backdated to cover costs incurred from week 4 of the Greater Sydney lockdown (from 18 July 2021 onwards).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For businesses with annual turnover between $75k and $250m, minimum 30% decline in turnover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Payments of between $1,500 and $100,000 per week based on level of weekly payroll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For sole traders, payments will be set at $1,000 per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To be eligible, businesses must maintain their full time, part time and long-term staffing level from the start of the fortnight in which they first experienced the required decline in turnover</a:t>
            </a:r>
          </a:p>
          <a:p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Businesses will need to nominate the two-week period in which they first experienced the required decline in turnover. Once approved, payments will begin from that nominated fortnight.</a:t>
            </a:r>
          </a:p>
          <a:p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Businesses in the hospitality, tourism and recreation industries with an aggregated annual turnover of more than $250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million and up to $1 billion may be eligible for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>
              <a:solidFill>
                <a:srgbClr val="000000"/>
              </a:solidFill>
            </a:endParaRPr>
          </a:p>
          <a:p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DCCC-E357-4289-B7AB-3550F9461616}"/>
              </a:ext>
            </a:extLst>
          </p:cNvPr>
          <p:cNvSpPr txBox="1"/>
          <p:nvPr/>
        </p:nvSpPr>
        <p:spPr>
          <a:xfrm>
            <a:off x="328961" y="4001893"/>
            <a:ext cx="78448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200" b="1" dirty="0">
                <a:latin typeface="Arial"/>
                <a:ea typeface="+mn-lt"/>
                <a:cs typeface="Arial"/>
              </a:rPr>
              <a:t>Only one application can be submitted for a single ABN</a:t>
            </a:r>
            <a:endParaRPr lang="en-AU" sz="1200" dirty="0">
              <a:ea typeface="+mn-lt"/>
              <a:cs typeface="+mn-lt"/>
            </a:endParaRPr>
          </a:p>
          <a:p>
            <a:r>
              <a:rPr lang="en-AU" sz="1200" b="1" dirty="0">
                <a:latin typeface="Arial"/>
                <a:ea typeface="+mn-lt"/>
                <a:cs typeface="+mn-lt"/>
              </a:rPr>
              <a:t>Only one application is permitted where there are multiple businesses under a single ABN</a:t>
            </a:r>
          </a:p>
          <a:p>
            <a:endParaRPr lang="en-AU" sz="1200" b="1" dirty="0">
              <a:latin typeface="Arial"/>
              <a:ea typeface="+mn-lt"/>
              <a:cs typeface="+mn-lt"/>
            </a:endParaRPr>
          </a:p>
          <a:p>
            <a:r>
              <a:rPr lang="en-AU" sz="1200" b="1" dirty="0">
                <a:latin typeface="Arial"/>
                <a:cs typeface="Arial"/>
              </a:rPr>
              <a:t>Check your eligibility by going to the Service NSW website</a:t>
            </a:r>
            <a:endParaRPr lang="en-AU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4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0" y="473597"/>
            <a:ext cx="6256915" cy="399037"/>
          </a:xfrm>
        </p:spPr>
        <p:txBody>
          <a:bodyPr/>
          <a:lstStyle/>
          <a:p>
            <a:r>
              <a:rPr lang="en-AU" b="1">
                <a:latin typeface="Arial"/>
                <a:cs typeface="Arial"/>
              </a:rPr>
              <a:t>2021 COVID-19 micro-business grant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7AF6A62-8097-407C-BDC1-427B05DE45E5}"/>
              </a:ext>
            </a:extLst>
          </p:cNvPr>
          <p:cNvSpPr txBox="1">
            <a:spLocks/>
          </p:cNvSpPr>
          <p:nvPr/>
        </p:nvSpPr>
        <p:spPr>
          <a:xfrm>
            <a:off x="255598" y="1153122"/>
            <a:ext cx="7504068" cy="214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kern="1200" spc="0">
                <a:solidFill>
                  <a:srgbClr val="63646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  <a:defRPr sz="1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2021 COVID-19 micro-business grant provides cash flow support for micro-businesses who have had their work impacted by the restrictions while continuing to incur business costs.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For micro-businesses (small businesses or sole traders) with annual turnover of between $30k and $75k</a:t>
            </a:r>
            <a:endParaRPr lang="en-US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Fortnightly payment of $1500</a:t>
            </a:r>
            <a:endParaRPr lang="en-US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Have experienced a decline in turnover of 30% or more over a minimum 2-week period, compared to the same period in 2019, or the same period in 2020, or the two weeks immediately prior to any restrictions of 12–25 June 2021 (inclusive)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Have business costs for which no other government support is available</a:t>
            </a:r>
            <a:endParaRPr lang="en-US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1"/>
                </a:solidFill>
                <a:latin typeface="Arial"/>
                <a:cs typeface="Arial"/>
              </a:rPr>
              <a:t>Payments will be made in arrears. Businesses will need to nominate the two-week period in which they first experienced the required decline in turnover. Once approved, payments will begin from that nominated fortnight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>
              <a:solidFill>
                <a:srgbClr val="000000"/>
              </a:solidFill>
            </a:endParaRPr>
          </a:p>
          <a:p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DCCC-E357-4289-B7AB-3550F9461616}"/>
              </a:ext>
            </a:extLst>
          </p:cNvPr>
          <p:cNvSpPr txBox="1"/>
          <p:nvPr/>
        </p:nvSpPr>
        <p:spPr>
          <a:xfrm>
            <a:off x="301083" y="3294139"/>
            <a:ext cx="784488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200" b="1">
                <a:latin typeface="Arial"/>
                <a:ea typeface="+mn-lt"/>
                <a:cs typeface="+mn-lt"/>
              </a:rPr>
              <a:t>Only one application can be submitted for a single ABN.</a:t>
            </a:r>
          </a:p>
          <a:p>
            <a:r>
              <a:rPr lang="en-AU" sz="1200" b="1">
                <a:latin typeface="Arial"/>
                <a:ea typeface="+mn-lt"/>
                <a:cs typeface="+mn-lt"/>
              </a:rPr>
              <a:t>Only one application is permitted where there are multiple businesses under a single ABN.</a:t>
            </a:r>
          </a:p>
          <a:p>
            <a:endParaRPr lang="en-AU" sz="1200" b="1">
              <a:latin typeface="Arial"/>
              <a:cs typeface="Calibri"/>
            </a:endParaRPr>
          </a:p>
          <a:p>
            <a:endParaRPr lang="en-AU" sz="1200" b="1">
              <a:latin typeface="Arial"/>
              <a:cs typeface="Calibri"/>
            </a:endParaRPr>
          </a:p>
          <a:p>
            <a:r>
              <a:rPr lang="en-AU" sz="1200" b="1">
                <a:latin typeface="Arial"/>
                <a:cs typeface="Arial"/>
              </a:rPr>
              <a:t>Check your eligibility by going to the Service NSW website</a:t>
            </a:r>
            <a:endParaRPr lang="en-AU" sz="1200">
              <a:ea typeface="+mn-lt"/>
              <a:cs typeface="+mn-lt"/>
            </a:endParaRPr>
          </a:p>
          <a:p>
            <a:endParaRPr lang="en-AU" sz="1200" b="1">
              <a:latin typeface="Arial"/>
              <a:cs typeface="Calibri"/>
            </a:endParaRPr>
          </a:p>
          <a:p>
            <a:endParaRPr lang="en-AU" sz="12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57" y="480741"/>
            <a:ext cx="6256915" cy="399037"/>
          </a:xfrm>
        </p:spPr>
        <p:txBody>
          <a:bodyPr/>
          <a:lstStyle/>
          <a:p>
            <a:r>
              <a:rPr lang="en-AU" b="1">
                <a:latin typeface="Arial"/>
                <a:cs typeface="Arial"/>
              </a:rPr>
              <a:t>What do you need before you apply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0C390-CD03-4002-B285-9968DC185341}"/>
              </a:ext>
            </a:extLst>
          </p:cNvPr>
          <p:cNvSpPr txBox="1"/>
          <p:nvPr/>
        </p:nvSpPr>
        <p:spPr>
          <a:xfrm>
            <a:off x="466526" y="1051059"/>
            <a:ext cx="7811115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AU" sz="1200" dirty="0" err="1">
                <a:latin typeface="Arial"/>
                <a:ea typeface="+mn-lt"/>
                <a:cs typeface="+mn-lt"/>
              </a:rPr>
              <a:t>MyServiceNSW</a:t>
            </a:r>
            <a:r>
              <a:rPr lang="en-AU" sz="1200" dirty="0">
                <a:latin typeface="Arial"/>
                <a:ea typeface="+mn-lt"/>
                <a:cs typeface="+mn-lt"/>
              </a:rPr>
              <a:t> Account </a:t>
            </a:r>
            <a:endParaRPr lang="en-AU" dirty="0">
              <a:latin typeface="Arial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ea typeface="+mn-lt"/>
                <a:cs typeface="+mn-lt"/>
              </a:rPr>
              <a:t>Your proof of identity</a:t>
            </a:r>
            <a:endParaRPr lang="en-AU" dirty="0">
              <a:latin typeface="Arial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ea typeface="+mn-lt"/>
                <a:cs typeface="+mn-lt"/>
              </a:rPr>
              <a:t>Your valid ABN/ACN number</a:t>
            </a:r>
            <a:endParaRPr lang="en-AU" dirty="0">
              <a:latin typeface="Arial"/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ea typeface="+mn-lt"/>
                <a:cs typeface="+mn-lt"/>
              </a:rPr>
              <a:t>Your business banking details for payment</a:t>
            </a:r>
            <a:endParaRPr lang="en-AU" dirty="0">
              <a:latin typeface="Arial"/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ea typeface="+mn-lt"/>
                <a:cs typeface="+mn-lt"/>
              </a:rPr>
              <a:t>Evidence of your annual turnover and loss of income</a:t>
            </a:r>
            <a:endParaRPr lang="en-AU" dirty="0">
              <a:latin typeface="Arial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ea typeface="+mn-lt"/>
                <a:cs typeface="+mn-lt"/>
              </a:rPr>
              <a:t>Qualified accountant, registered tax agent or registered BAS agent details, where required</a:t>
            </a:r>
            <a:endParaRPr lang="en-AU" dirty="0">
              <a:latin typeface="Arial"/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endParaRPr lang="en-AU" sz="1200">
              <a:latin typeface="Arial"/>
              <a:cs typeface="Calibri"/>
            </a:endParaRPr>
          </a:p>
          <a:p>
            <a:r>
              <a:rPr lang="en-AU" sz="1200" b="1" dirty="0">
                <a:latin typeface="Arial"/>
                <a:cs typeface="Calibri"/>
              </a:rPr>
              <a:t>Check the eligibility requirements before you apply</a:t>
            </a: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latin typeface="Arial"/>
                <a:cs typeface="Calibri"/>
              </a:rPr>
              <a:t>Eligibility is different for each support package</a:t>
            </a:r>
          </a:p>
          <a:p>
            <a:pPr marL="171450" indent="-171450">
              <a:buFont typeface="Arial"/>
              <a:buChar char="•"/>
            </a:pPr>
            <a:endParaRPr lang="en-AU" sz="1200" dirty="0">
              <a:latin typeface="Arial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AU" sz="1200">
              <a:latin typeface="Arial"/>
              <a:cs typeface="Calibri"/>
            </a:endParaRPr>
          </a:p>
          <a:p>
            <a:endParaRPr lang="en-AU" sz="1200">
              <a:latin typeface="Arial"/>
              <a:cs typeface="Calibri"/>
            </a:endParaRPr>
          </a:p>
          <a:p>
            <a:r>
              <a:rPr lang="en-AU" sz="1200" dirty="0">
                <a:latin typeface="Arial"/>
                <a:cs typeface="Calibri"/>
              </a:rPr>
              <a:t>When you submit your application, you’ll receive a confirmation email with your application reference number.</a:t>
            </a:r>
            <a:endParaRPr lang="en-AU" sz="1200" b="1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73698E-AC00-4184-8A97-318AFFADFF0F}"/>
              </a:ext>
            </a:extLst>
          </p:cNvPr>
          <p:cNvSpPr txBox="1"/>
          <p:nvPr/>
        </p:nvSpPr>
        <p:spPr>
          <a:xfrm>
            <a:off x="678873" y="4092235"/>
            <a:ext cx="767878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/>
                <a:cs typeface="Arial"/>
              </a:rPr>
              <a:t>For more information or to apply please go to service.nsw.gov.au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57" y="480741"/>
            <a:ext cx="6256915" cy="399037"/>
          </a:xfrm>
        </p:spPr>
        <p:txBody>
          <a:bodyPr/>
          <a:lstStyle/>
          <a:p>
            <a:r>
              <a:rPr lang="en-AU" b="1" dirty="0">
                <a:latin typeface="Arial"/>
                <a:cs typeface="Arial"/>
              </a:rPr>
              <a:t>Further support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59F1EF-AD93-4BAE-82C0-399B212E80B8}"/>
              </a:ext>
            </a:extLst>
          </p:cNvPr>
          <p:cNvSpPr>
            <a:spLocks noGrp="1"/>
          </p:cNvSpPr>
          <p:nvPr/>
        </p:nvSpPr>
        <p:spPr>
          <a:xfrm>
            <a:off x="506360" y="1173018"/>
            <a:ext cx="4127476" cy="365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404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Small business fees and charges rebate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$1500 to help with government fees and charges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br>
              <a:rPr lang="en-GB" b="1" dirty="0">
                <a:solidFill>
                  <a:schemeClr val="dk1"/>
                </a:solidFill>
              </a:rPr>
            </a:br>
            <a:r>
              <a:rPr lang="en-GB" b="1" dirty="0">
                <a:solidFill>
                  <a:schemeClr val="dk1"/>
                </a:solidFill>
              </a:rPr>
              <a:t>Payroll tax support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25% reduction in FY22 payroll tax for eligible businesses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Payroll tax payments deferred until 7 October 2021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Repayment plans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br>
              <a:rPr lang="en-GB" dirty="0">
                <a:solidFill>
                  <a:schemeClr val="dk1"/>
                </a:solidFill>
              </a:rPr>
            </a:br>
            <a:r>
              <a:rPr lang="en-GB" b="1" dirty="0">
                <a:solidFill>
                  <a:schemeClr val="dk1"/>
                </a:solidFill>
              </a:rPr>
              <a:t>Support with business tenancy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Landlords can’t evict without mediation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Land tax relief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b="1" dirty="0">
              <a:solidFill>
                <a:schemeClr val="dk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E2AD8CB-E987-4D02-B53E-929BE9A29674}"/>
              </a:ext>
            </a:extLst>
          </p:cNvPr>
          <p:cNvSpPr txBox="1">
            <a:spLocks/>
          </p:cNvSpPr>
          <p:nvPr/>
        </p:nvSpPr>
        <p:spPr>
          <a:xfrm>
            <a:off x="4572892" y="1173018"/>
            <a:ext cx="4127476" cy="40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/>
              <a:buNone/>
            </a:pPr>
            <a:r>
              <a:rPr lang="en-GB" b="1" dirty="0">
                <a:solidFill>
                  <a:schemeClr val="dk1"/>
                </a:solidFill>
              </a:rPr>
              <a:t>Test and Isolate</a:t>
            </a: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ea typeface="+mn-lt"/>
                <a:cs typeface="+mn-lt"/>
              </a:rPr>
              <a:t>If you are a worker from an affected LGA and you need to self-isolate and are unable to work while waiting for your test result, you may be eligible for the new COVID-19 Test and Isolate support payment.</a:t>
            </a:r>
          </a:p>
          <a:p>
            <a:pPr marL="171450" indent="-171450">
              <a:buFont typeface="Arial"/>
              <a:buChar char="•"/>
            </a:pPr>
            <a:endParaRPr lang="en-AU" sz="1200" dirty="0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AU" sz="1200" dirty="0">
                <a:ea typeface="+mn-lt"/>
                <a:cs typeface="+mn-lt"/>
              </a:rPr>
              <a:t>NSW workers who live in an affected LGA can apply for the $320 payment if they:</a:t>
            </a:r>
          </a:p>
          <a:p>
            <a:pPr marL="628650" lvl="1" indent="-171450">
              <a:buFont typeface="Arial"/>
              <a:buChar char="•"/>
              <a:tabLst>
                <a:tab pos="457200" algn="l"/>
              </a:tabLst>
            </a:pPr>
            <a:r>
              <a:rPr lang="en-AU" sz="1200" dirty="0">
                <a:ea typeface="+mn-lt"/>
                <a:cs typeface="+mn-lt"/>
              </a:rPr>
              <a:t>are 17 years or over and meet the eligibility criteria</a:t>
            </a:r>
          </a:p>
          <a:p>
            <a:pPr marL="628650" lvl="1" indent="-171450">
              <a:buFont typeface="Arial"/>
              <a:buChar char="•"/>
              <a:tabLst>
                <a:tab pos="457200" algn="l"/>
              </a:tabLst>
            </a:pPr>
            <a:r>
              <a:rPr lang="en-AU" sz="1200" dirty="0">
                <a:ea typeface="+mn-lt"/>
                <a:cs typeface="+mn-lt"/>
              </a:rPr>
              <a:t>agree to follow NSW Health self-isolation guidelines while waiting for their COVID-19 test result. </a:t>
            </a:r>
          </a:p>
          <a:p>
            <a:pPr marL="457200" lvl="1" indent="0">
              <a:buNone/>
              <a:tabLst>
                <a:tab pos="457200" algn="l"/>
              </a:tabLst>
            </a:pPr>
            <a:endParaRPr lang="en-AU" sz="1200" dirty="0"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/>
              <a:buNone/>
            </a:pPr>
            <a:r>
              <a:rPr lang="en-GB" b="1" dirty="0">
                <a:solidFill>
                  <a:schemeClr val="dk1"/>
                </a:solidFill>
              </a:rPr>
              <a:t>Free mental health support and training through SafeWork NSW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6" y="217550"/>
            <a:ext cx="6256915" cy="399037"/>
          </a:xfrm>
        </p:spPr>
        <p:txBody>
          <a:bodyPr/>
          <a:lstStyle/>
          <a:p>
            <a:r>
              <a:rPr lang="en-AU" b="1" dirty="0">
                <a:latin typeface="Arial"/>
                <a:cs typeface="Arial"/>
              </a:rPr>
              <a:t>QR codes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D6FD-2B47-4A53-BFFB-6FB720E93695}"/>
              </a:ext>
            </a:extLst>
          </p:cNvPr>
          <p:cNvSpPr txBox="1"/>
          <p:nvPr/>
        </p:nvSpPr>
        <p:spPr>
          <a:xfrm>
            <a:off x="395538" y="688808"/>
            <a:ext cx="8225086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Contact tracing is one of the most powerful tools to help stop the spread of COVID-19</a:t>
            </a:r>
            <a:endParaRPr lang="en-US" sz="1200">
              <a:latin typeface="Arial"/>
              <a:cs typeface="Calibri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Your business may need to use the NSW Government QR code system to check in every person who visits your premises. If your business does not already have a QR code, there are three steps you need to take:</a:t>
            </a:r>
          </a:p>
          <a:p>
            <a:pPr marL="939800" lvl="1" indent="-342900">
              <a:spcBef>
                <a:spcPts val="1200"/>
              </a:spcBef>
              <a:buAutoNum type="arabicPeriod"/>
            </a:pPr>
            <a:r>
              <a:rPr lang="en-GB" sz="1200">
                <a:latin typeface="Arial"/>
                <a:ea typeface="+mn-lt"/>
                <a:cs typeface="+mn-lt"/>
              </a:rPr>
              <a:t>Complete a COVID-19 Safety Plan by visiting </a:t>
            </a:r>
            <a:r>
              <a:rPr lang="en-GB" sz="1200" dirty="0">
                <a:latin typeface="Arial"/>
                <a:ea typeface="+mn-lt"/>
                <a:cs typeface="+mn-lt"/>
                <a:hlinkClick r:id="rId3"/>
              </a:rPr>
              <a:t>www.nsw.gov.au/covid-19/covid-safe</a:t>
            </a:r>
            <a:r>
              <a:rPr lang="en-GB" sz="1200">
                <a:latin typeface="Arial"/>
                <a:ea typeface="+mn-lt"/>
                <a:cs typeface="+mn-lt"/>
              </a:rPr>
              <a:t> to check if you need to have a safety plan.  Please ensure you update your Safety Plan if public health measures change.</a:t>
            </a:r>
            <a:endParaRPr lang="en-US" sz="1200">
              <a:latin typeface="Arial"/>
              <a:ea typeface="+mn-lt"/>
              <a:cs typeface="+mn-lt"/>
            </a:endParaRPr>
          </a:p>
          <a:p>
            <a:pPr marL="939800" lvl="1" indent="-342900">
              <a:spcBef>
                <a:spcPts val="1200"/>
              </a:spcBef>
              <a:buAutoNum type="arabicPeriod"/>
            </a:pPr>
            <a:r>
              <a:rPr lang="en-GB" sz="1200">
                <a:latin typeface="Arial"/>
                <a:ea typeface="+mn-lt"/>
                <a:cs typeface="+mn-lt"/>
              </a:rPr>
              <a:t>Register your business as COVID Safe </a:t>
            </a:r>
            <a:r>
              <a:rPr lang="en-GB" sz="1200" dirty="0">
                <a:latin typeface="Arial"/>
                <a:ea typeface="+mn-lt"/>
                <a:cs typeface="+mn-lt"/>
                <a:hlinkClick r:id="rId4"/>
              </a:rPr>
              <a:t>www.nsw.gov.au/register-your-business-as-covid-safe</a:t>
            </a:r>
            <a:r>
              <a:rPr lang="en-GB" sz="1200" dirty="0">
                <a:latin typeface="Arial"/>
                <a:ea typeface="+mn-lt"/>
                <a:cs typeface="+mn-lt"/>
              </a:rPr>
              <a:t> </a:t>
            </a:r>
          </a:p>
          <a:p>
            <a:pPr marL="939800" lvl="1" indent="-342900">
              <a:spcBef>
                <a:spcPts val="1200"/>
              </a:spcBef>
              <a:buAutoNum type="arabicPeriod"/>
            </a:pPr>
            <a:r>
              <a:rPr lang="en-GB" sz="1200">
                <a:latin typeface="Arial"/>
                <a:cs typeface="Calibri"/>
              </a:rPr>
              <a:t>Download and display your NSW Government QR code. Y</a:t>
            </a:r>
            <a:r>
              <a:rPr lang="en-GB" sz="1200">
                <a:latin typeface="Arial"/>
                <a:cs typeface="Arial"/>
              </a:rPr>
              <a:t>ou can access your unique QR code through our </a:t>
            </a:r>
            <a:r>
              <a:rPr lang="en-GB" sz="1200" dirty="0">
                <a:latin typeface="Arial"/>
                <a:cs typeface="Arial"/>
                <a:hlinkClick r:id="rId5"/>
              </a:rPr>
              <a:t>business resource centre.</a:t>
            </a:r>
            <a:r>
              <a:rPr lang="en-GB" sz="1200">
                <a:latin typeface="Arial"/>
                <a:cs typeface="Arial"/>
              </a:rPr>
              <a:t> Your QR code should be displayed in a prominent position at the entry to your premises. </a:t>
            </a:r>
            <a:endParaRPr lang="en-GB" sz="1200" dirty="0">
              <a:latin typeface="Calibri"/>
              <a:cs typeface="Calibri"/>
            </a:endParaRPr>
          </a:p>
          <a:p>
            <a:pPr marL="0" lvl="1">
              <a:spcBef>
                <a:spcPts val="1200"/>
              </a:spcBef>
            </a:pPr>
            <a:r>
              <a:rPr lang="en-GB" sz="1200" dirty="0">
                <a:latin typeface="Arial"/>
                <a:cs typeface="Arial"/>
              </a:rPr>
              <a:t>Everyone who visits your business will be able to check in and out using the Service NSW app or the webform on their </a:t>
            </a:r>
            <a:r>
              <a:rPr lang="en-GB" sz="1200">
                <a:latin typeface="Arial"/>
                <a:cs typeface="Arial"/>
              </a:rPr>
              <a:t>smartphone. Customers can also check in using a COVID check-in card.</a:t>
            </a:r>
            <a:endParaRPr lang="en-GB" sz="1200">
              <a:latin typeface="Calibri"/>
              <a:cs typeface="Calibri"/>
            </a:endParaRPr>
          </a:p>
          <a:p>
            <a:pPr marL="0" lvl="1">
              <a:spcBef>
                <a:spcPts val="1200"/>
              </a:spcBef>
            </a:pPr>
            <a:r>
              <a:rPr lang="en-GB" sz="1200">
                <a:latin typeface="Arial"/>
                <a:cs typeface="Calibri"/>
              </a:rPr>
              <a:t>You should remind people to check in when entering your premises. If a person refuses to check in at your premises, you </a:t>
            </a:r>
            <a:r>
              <a:rPr lang="en-GB" sz="1200" dirty="0">
                <a:latin typeface="Arial"/>
                <a:cs typeface="Calibri"/>
              </a:rPr>
              <a:t>may refuse entry to that person. You should ensure you are familiar with the exceptions and understand their </a:t>
            </a:r>
            <a:r>
              <a:rPr lang="en-GB" sz="1200">
                <a:latin typeface="Arial"/>
                <a:cs typeface="Calibri"/>
              </a:rPr>
              <a:t>circumstances. </a:t>
            </a:r>
            <a:endParaRPr lang="en-GB"/>
          </a:p>
          <a:p>
            <a:br>
              <a:rPr lang="en-US" sz="1200" dirty="0">
                <a:latin typeface="Arial"/>
                <a:cs typeface="Calibri"/>
              </a:rPr>
            </a:br>
            <a:r>
              <a:rPr lang="en-US" sz="1200">
                <a:latin typeface="Arial"/>
                <a:ea typeface="+mn-lt"/>
                <a:cs typeface="+mn-lt"/>
              </a:rPr>
              <a:t>For more information on how to register as COVID Safe or the NSW Government QR code visit </a:t>
            </a:r>
            <a:r>
              <a:rPr lang="en-US" sz="1200" dirty="0">
                <a:latin typeface="Arial"/>
                <a:ea typeface="+mn-lt"/>
                <a:cs typeface="+mn-lt"/>
                <a:hlinkClick r:id="rId6"/>
              </a:rPr>
              <a:t>nsw.gov.au</a:t>
            </a: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1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89" y="767284"/>
            <a:ext cx="2661192" cy="1065421"/>
          </a:xfrm>
        </p:spPr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588" y="1675661"/>
            <a:ext cx="2661193" cy="70008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AU" sz="1600"/>
          </a:p>
          <a:p>
            <a:r>
              <a:rPr lang="en-AU" sz="1600" dirty="0"/>
              <a:t>service.nsw.gov.au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16b35404-d4a6-48f7-84b7-c5a91c6e91a3" xsi:nil="true"/>
    <UniqueSourceRef xmlns="16b35404-d4a6-48f7-84b7-c5a91c6e91a3" xsi:nil="true"/>
    <FileHash xmlns="16b35404-d4a6-48f7-84b7-c5a91c6e91a3" xsi:nil="true"/>
    <TaxKeywordTaxHTField xmlns="9f0ac7ce-5f57-4ea0-9af7-01d4f3f1ccae">
      <Terms xmlns="http://schemas.microsoft.com/office/infopath/2007/PartnerControls"/>
    </TaxKeywordTaxHTField>
    <FolderStatus xmlns="16b35404-d4a6-48f7-84b7-c5a91c6e91a3" xsi:nil="true"/>
    <TaxCatchAll xmlns="9f0ac7ce-5f57-4ea0-9af7-01d4f3f1ccae"/>
    <Status xmlns="16b35404-d4a6-48f7-84b7-c5a91c6e91a3" xsi:nil="true"/>
    <SharedWithUsers xmlns="2113504a-71e3-441d-a8bd-8f0b32797753">
      <UserInfo>
        <DisplayName>Alyssa Gatwood</DisplayName>
        <AccountId>39</AccountId>
        <AccountType/>
      </UserInfo>
      <UserInfo>
        <DisplayName>Alex Nehme</DisplayName>
        <AccountId>2051</AccountId>
        <AccountType/>
      </UserInfo>
      <UserInfo>
        <DisplayName>Vesta Sajadi</DisplayName>
        <AccountId>5092</AccountId>
        <AccountType/>
      </UserInfo>
      <UserInfo>
        <DisplayName>Carmel Meznaric</DisplayName>
        <AccountId>75</AccountId>
        <AccountType/>
      </UserInfo>
      <UserInfo>
        <DisplayName>Antony D'Cruz</DisplayName>
        <AccountId>49</AccountId>
        <AccountType/>
      </UserInfo>
      <UserInfo>
        <DisplayName>Makrina Zaharopoulos</DisplayName>
        <AccountId>168</AccountId>
        <AccountType/>
      </UserInfo>
      <UserInfo>
        <DisplayName>Matthew Arraiza</DisplayName>
        <AccountId>174</AccountId>
        <AccountType/>
      </UserInfo>
      <UserInfo>
        <DisplayName>Dini Redwin</DisplayName>
        <AccountId>165</AccountId>
        <AccountType/>
      </UserInfo>
      <UserInfo>
        <DisplayName>Sharee Murphy</DisplayName>
        <AccountId>255</AccountId>
        <AccountType/>
      </UserInfo>
      <UserInfo>
        <DisplayName>Jodie Dietsch</DisplayName>
        <AccountId>141</AccountId>
        <AccountType/>
      </UserInfo>
      <UserInfo>
        <DisplayName>Janelle Robertson</DisplayName>
        <AccountId>5293</AccountId>
        <AccountType/>
      </UserInfo>
      <UserInfo>
        <DisplayName>Filiz Ketenci</DisplayName>
        <AccountId>2022</AccountId>
        <AccountType/>
      </UserInfo>
      <UserInfo>
        <DisplayName>Dan Erenshaw</DisplayName>
        <AccountId>1380</AccountId>
        <AccountType/>
      </UserInfo>
      <UserInfo>
        <DisplayName>John Quek</DisplayName>
        <AccountId>1463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3361B9718674A89B42EA05E7129AC" ma:contentTypeVersion="25" ma:contentTypeDescription="Create a new document." ma:contentTypeScope="" ma:versionID="71764c4800692bea83c0d25792c7b092">
  <xsd:schema xmlns:xsd="http://www.w3.org/2001/XMLSchema" xmlns:xs="http://www.w3.org/2001/XMLSchema" xmlns:p="http://schemas.microsoft.com/office/2006/metadata/properties" xmlns:ns2="16b35404-d4a6-48f7-84b7-c5a91c6e91a3" xmlns:ns3="2113504a-71e3-441d-a8bd-8f0b32797753" xmlns:ns4="9f0ac7ce-5f57-4ea0-9af7-01d4f3f1ccae" targetNamespace="http://schemas.microsoft.com/office/2006/metadata/properties" ma:root="true" ma:fieldsID="015c2c985a522ad5e55c8ff223b85758" ns2:_="" ns3:_="" ns4:_="">
    <xsd:import namespace="16b35404-d4a6-48f7-84b7-c5a91c6e91a3"/>
    <xsd:import namespace="2113504a-71e3-441d-a8bd-8f0b32797753"/>
    <xsd:import namespace="9f0ac7ce-5f57-4ea0-9af7-01d4f3f1cca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FolderStatus" minOccurs="0"/>
                <xsd:element ref="ns2:UniqueSourceRef" minOccurs="0"/>
                <xsd:element ref="ns2:FileHash" minOccurs="0"/>
                <xsd:element ref="ns2:CloudMigrator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4:TaxKeywordTaxHTField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35404-d4a6-48f7-84b7-c5a91c6e91a3" elementFormDefault="qualified">
    <xsd:import namespace="http://schemas.microsoft.com/office/2006/documentManagement/types"/>
    <xsd:import namespace="http://schemas.microsoft.com/office/infopath/2007/PartnerControls"/>
    <xsd:element name="Status" ma:index="1" nillable="true" ma:displayName="File Status" ma:format="Dropdown" ma:internalName="Status" ma:readOnly="false">
      <xsd:simpleType>
        <xsd:restriction base="dms:Choice">
          <xsd:enumeration value="Draft"/>
          <xsd:enumeration value="Submitted for Approval"/>
          <xsd:enumeration value="Endorsed / Final"/>
          <xsd:enumeration value="Rejected"/>
          <xsd:enumeration value="Archived"/>
          <xsd:enumeration value="Ongoing"/>
        </xsd:restriction>
      </xsd:simpleType>
    </xsd:element>
    <xsd:element name="FolderStatus" ma:index="2" nillable="true" ma:displayName="Folder Status" ma:format="Dropdown" ma:internalName="FolderStatus" ma:readOnly="false">
      <xsd:simpleType>
        <xsd:restriction base="dms:Choice">
          <xsd:enumeration value="Active"/>
          <xsd:enumeration value="On Hold"/>
          <xsd:enumeration value="Delivered"/>
          <xsd:enumeration value="Archived"/>
          <xsd:enumeration value="Planning"/>
        </xsd:restriction>
      </xsd:simpleType>
    </xsd:element>
    <xsd:element name="UniqueSourceRef" ma:index="4" nillable="true" ma:displayName="UniqueSourceRef" ma:hidden="true" ma:internalName="UniqueSourceRef" ma:readOnly="false">
      <xsd:simpleType>
        <xsd:restriction base="dms:Note"/>
      </xsd:simpleType>
    </xsd:element>
    <xsd:element name="FileHash" ma:index="5" nillable="true" ma:displayName="FileHash" ma:hidden="true" ma:internalName="FileHash" ma:readOnly="false">
      <xsd:simpleType>
        <xsd:restriction base="dms:Note"/>
      </xsd:simpleType>
    </xsd:element>
    <xsd:element name="CloudMigratorVersion" ma:index="6" nillable="true" ma:displayName="CloudMigratorVersion" ma:hidden="true" ma:internalName="CloudMigratorVersion" ma:readOnly="false">
      <xsd:simpleType>
        <xsd:restriction base="dms:Note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3504a-71e3-441d-a8bd-8f0b327977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ac7ce-5f57-4ea0-9af7-01d4f3f1cca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6" nillable="true" ma:taxonomy="true" ma:internalName="TaxKeywordTaxHTField" ma:taxonomyFieldName="TaxKeyword" ma:displayName="Enterprise Keywords" ma:readOnly="false" ma:fieldId="{23f27201-bee3-471e-b2e7-b64fd8b7ca38}" ma:taxonomyMulti="true" ma:sspId="c6004604-8c32-4241-8b90-5e68b4a33b5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bf0e8206-f123-495d-b010-65980e1f0f77}" ma:internalName="TaxCatchAll" ma:readOnly="false" ma:showField="CatchAllData" ma:web="2113504a-71e3-441d-a8bd-8f0b327977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BEFD97-30B1-4482-AB75-851C3C89567A}">
  <ds:schemaRefs>
    <ds:schemaRef ds:uri="16b35404-d4a6-48f7-84b7-c5a91c6e91a3"/>
    <ds:schemaRef ds:uri="2113504a-71e3-441d-a8bd-8f0b32797753"/>
    <ds:schemaRef ds:uri="4f475af1-06da-4db8-a256-44294192072c"/>
    <ds:schemaRef ds:uri="9f0ac7ce-5f57-4ea0-9af7-01d4f3f1cc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3CDEDB-42A5-4C43-95F7-DB65BE8F0B66}">
  <ds:schemaRefs>
    <ds:schemaRef ds:uri="16b35404-d4a6-48f7-84b7-c5a91c6e91a3"/>
    <ds:schemaRef ds:uri="2113504a-71e3-441d-a8bd-8f0b32797753"/>
    <ds:schemaRef ds:uri="9f0ac7ce-5f57-4ea0-9af7-01d4f3f1cc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6D7A41-158F-4643-8D4D-338A55E23C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1411</Words>
  <Application>Microsoft Office PowerPoint</Application>
  <PresentationFormat>On-screen Show (16:9)</PresentationFormat>
  <Paragraphs>138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COVID-19 support package for business</vt:lpstr>
      <vt:lpstr>Overview of COVID-19 Business Support Package </vt:lpstr>
      <vt:lpstr>2021 COVID-19 Business grant</vt:lpstr>
      <vt:lpstr>JobSaver</vt:lpstr>
      <vt:lpstr>2021 COVID-19 micro-business grant</vt:lpstr>
      <vt:lpstr>What do you need before you apply</vt:lpstr>
      <vt:lpstr>Further support</vt:lpstr>
      <vt:lpstr>QR codes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</dc:title>
  <dc:subject/>
  <dc:creator>Antony D'Cruz</dc:creator>
  <cp:keywords/>
  <dc:description/>
  <cp:lastModifiedBy>Sharon Mitchell</cp:lastModifiedBy>
  <cp:revision>441</cp:revision>
  <cp:lastPrinted>2017-07-26T04:38:04Z</cp:lastPrinted>
  <dcterms:created xsi:type="dcterms:W3CDTF">2016-04-22T00:27:55Z</dcterms:created>
  <dcterms:modified xsi:type="dcterms:W3CDTF">2021-09-16T22:56:51Z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0x0101009643361B9718674A89B42EA05E7129AC</vt:lpwstr>
  </property>
  <property fmtid="{D5CDD505-2E9C-101B-9397-08002B2CF9AE}" pid="3" name="Order">
    <vt:r8>7900</vt:r8>
  </property>
  <property fmtid="{D5CDD505-2E9C-101B-9397-08002B2CF9AE}" pid="4" name="_ExtendedDescription">
    <vt:lpwstr/>
  </property>
  <property fmtid="{D5CDD505-2E9C-101B-9397-08002B2CF9AE}" pid="5" name="MigrationWizId">
    <vt:lpwstr>47fdab74-1938-4343-8143-1f8d035b1cd4</vt:lpwstr>
  </property>
  <property fmtid="{D5CDD505-2E9C-101B-9397-08002B2CF9AE}" pid="6" name="ComplianceAssetId">
    <vt:lpwstr/>
  </property>
  <property fmtid="{D5CDD505-2E9C-101B-9397-08002B2CF9AE}" pid="7" name="TaxKeyword">
    <vt:lpwstr/>
  </property>
</Properties>
</file>